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3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73" r:id="rId4"/>
    <p:sldId id="267" r:id="rId5"/>
    <p:sldId id="258" r:id="rId6"/>
    <p:sldId id="260" r:id="rId7"/>
    <p:sldId id="259" r:id="rId8"/>
    <p:sldId id="268" r:id="rId9"/>
    <p:sldId id="269" r:id="rId10"/>
    <p:sldId id="270" r:id="rId11"/>
    <p:sldId id="271" r:id="rId12"/>
    <p:sldId id="274" r:id="rId13"/>
    <p:sldId id="272" r:id="rId14"/>
    <p:sldId id="265" r:id="rId15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1D2E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69" autoAdjust="0"/>
    <p:restoredTop sz="94660"/>
  </p:normalViewPr>
  <p:slideViewPr>
    <p:cSldViewPr>
      <p:cViewPr>
        <p:scale>
          <a:sx n="100" d="100"/>
          <a:sy n="100" d="100"/>
        </p:scale>
        <p:origin x="-17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C6ECEF-E79C-4BB2-BEF0-8892115CAA69}" type="datetimeFigureOut">
              <a:rPr lang="ru-RU" smtClean="0"/>
              <a:pPr/>
              <a:t>20.05.12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242"/>
            <a:ext cx="2946400" cy="496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D98F0-1A6F-4B3C-B24C-53C4D9C93E2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702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E133BC-8E39-486A-B571-0750D0B687BE}" type="datetimeFigureOut">
              <a:rPr lang="ru-RU" smtClean="0"/>
              <a:t>20.05.12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0A772-5BDA-4C7E-97FC-9F28806976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98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1106E8-2BBE-48F2-A24C-58AE4EE45D70}" type="datetime1">
              <a:rPr lang="en-US" smtClean="0"/>
              <a:t>20.05.12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D5735C-D3B1-4DFE-A7C2-893013D285E1}" type="datetime1">
              <a:rPr lang="en-US" smtClean="0"/>
              <a:t>20.05.12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BA1B3CC-B4EA-42FC-8F96-94C26EFBE5C7}" type="datetime1">
              <a:rPr lang="en-US" smtClean="0"/>
              <a:t>20.05.12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8EE7A23-A31B-457D-84E6-EF102D7FCE6D}" type="datetime1">
              <a:rPr lang="en-US" smtClean="0"/>
              <a:t>20.05.12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557B16-DB83-4ABA-BAAF-4F6CFCF8BF7A}" type="datetime1">
              <a:rPr lang="en-US" smtClean="0"/>
              <a:t>20.05.12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12A982A-E827-4880-B792-0CBACEC2900D}" type="datetime1">
              <a:rPr lang="en-US" smtClean="0"/>
              <a:t>20.05.12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AF884F7-F2C6-4A63-9D98-4D9978F90286}" type="datetime1">
              <a:rPr lang="en-US" smtClean="0"/>
              <a:t>20.05.12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F1888A1-23B2-42AA-B537-321AED9834C6}" type="datetime1">
              <a:rPr lang="en-US" smtClean="0"/>
              <a:t>20.05.12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AFCF2F3-0905-40DB-88BB-5F698B3243A7}" type="datetime1">
              <a:rPr lang="en-US" smtClean="0"/>
              <a:t>20.05.12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1CA93D2-708C-4788-9A2D-3C8D2176DE9D}" type="datetime1">
              <a:rPr lang="en-US" smtClean="0"/>
              <a:t>20.05.12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E9A65DC-D4E8-4F9E-933F-50A175B5083C}" type="datetime1">
              <a:rPr lang="en-US" smtClean="0"/>
              <a:t>20.05.12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D33938B-12B1-4E03-ACD2-A9B0819363E7}" type="datetime1">
              <a:rPr lang="en-US" smtClean="0"/>
              <a:t>20.05.12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hse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>
            <a:noAutofit/>
          </a:bodyPr>
          <a:lstStyle/>
          <a:p>
            <a:pPr algn="ctr"/>
            <a:r>
              <a:rPr lang="ru-RU" sz="4000" b="0" dirty="0" smtClean="0">
                <a:solidFill>
                  <a:srgbClr val="1D2E75"/>
                </a:solidFill>
                <a:effectLst/>
              </a:rPr>
              <a:t>Концепция проекта </a:t>
            </a:r>
            <a:br>
              <a:rPr lang="ru-RU" sz="4000" b="0" dirty="0" smtClean="0">
                <a:solidFill>
                  <a:srgbClr val="1D2E75"/>
                </a:solidFill>
                <a:effectLst/>
              </a:rPr>
            </a:br>
            <a:r>
              <a:rPr lang="ru-RU" sz="4000" b="0" dirty="0" smtClean="0">
                <a:solidFill>
                  <a:srgbClr val="1D2E75"/>
                </a:solidFill>
                <a:effectLst/>
              </a:rPr>
              <a:t>федерального закона </a:t>
            </a:r>
            <a:br>
              <a:rPr lang="ru-RU" sz="4000" b="0" dirty="0" smtClean="0">
                <a:solidFill>
                  <a:srgbClr val="1D2E75"/>
                </a:solidFill>
                <a:effectLst/>
              </a:rPr>
            </a:br>
            <a:r>
              <a:rPr lang="ru-RU" sz="4000" b="0" dirty="0" smtClean="0">
                <a:solidFill>
                  <a:srgbClr val="1D2E75"/>
                </a:solidFill>
                <a:effectLst/>
              </a:rPr>
              <a:t>«О некоммерческом обществе»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1056" y="4149080"/>
            <a:ext cx="7854696" cy="720080"/>
          </a:xfrm>
        </p:spPr>
        <p:txBody>
          <a:bodyPr>
            <a:normAutofit/>
          </a:bodyPr>
          <a:lstStyle/>
          <a:p>
            <a:r>
              <a:rPr lang="ru-RU" dirty="0" err="1" smtClean="0">
                <a:solidFill>
                  <a:srgbClr val="1D2E75"/>
                </a:solidFill>
              </a:rPr>
              <a:t>Б.Л.Рудник</a:t>
            </a:r>
            <a:r>
              <a:rPr lang="ru-RU" dirty="0" smtClean="0">
                <a:solidFill>
                  <a:srgbClr val="1D2E75"/>
                </a:solidFill>
              </a:rPr>
              <a:t>, проректор НИУ ВШЭ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32571" y="6237312"/>
            <a:ext cx="34740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solidFill>
                  <a:srgbClr val="1D2E75"/>
                </a:solidFill>
              </a:rPr>
              <a:t>21 мая 2012 года, г. Москва</a:t>
            </a:r>
            <a:endParaRPr lang="ru-RU" dirty="0">
              <a:solidFill>
                <a:srgbClr val="1D2E75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92480" cy="1143000"/>
          </a:xfrm>
        </p:spPr>
        <p:txBody>
          <a:bodyPr>
            <a:noAutofit/>
          </a:bodyPr>
          <a:lstStyle/>
          <a:p>
            <a:pPr marL="987425" indent="-987425"/>
            <a:r>
              <a:rPr lang="ru-RU" sz="3200" dirty="0" smtClean="0">
                <a:solidFill>
                  <a:srgbClr val="1D2E75"/>
                </a:solidFill>
              </a:rPr>
              <a:t>Ограничения на предпринимательскую деятельность</a:t>
            </a:r>
            <a:endParaRPr lang="ru-RU" sz="3200" dirty="0">
              <a:solidFill>
                <a:srgbClr val="1D2E7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10</a:t>
            </a:fld>
            <a:endParaRPr kumimoji="0"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39341"/>
            <a:ext cx="8229600" cy="4525963"/>
          </a:xfrm>
        </p:spPr>
        <p:txBody>
          <a:bodyPr/>
          <a:lstStyle/>
          <a:p>
            <a:r>
              <a:rPr lang="ru-RU" dirty="0" smtClean="0"/>
              <a:t>НКО могут осуществлять предпринимательскую деятельность лишь постольку, поскольку это служит достижению целей, ради которых они созданы, и </a:t>
            </a:r>
            <a:r>
              <a:rPr lang="ru-RU" b="1" dirty="0" smtClean="0"/>
              <a:t>соответствующую</a:t>
            </a:r>
            <a:r>
              <a:rPr lang="ru-RU" dirty="0" smtClean="0"/>
              <a:t> этим целям (статья 50 ГК РФ)</a:t>
            </a:r>
          </a:p>
          <a:p>
            <a:pPr marL="393192" lvl="1" indent="0">
              <a:buNone/>
            </a:pPr>
            <a:endParaRPr lang="ru-RU" b="1" dirty="0" smtClean="0"/>
          </a:p>
          <a:p>
            <a:pPr lvl="1"/>
            <a:r>
              <a:rPr lang="ru-RU" b="1" dirty="0"/>
              <a:t>С</a:t>
            </a:r>
            <a:r>
              <a:rPr lang="ru-RU" b="1" dirty="0" smtClean="0"/>
              <a:t>оответствие целям создания ? </a:t>
            </a:r>
          </a:p>
          <a:p>
            <a:pPr lvl="1"/>
            <a:r>
              <a:rPr lang="ru-RU" b="1" dirty="0" smtClean="0"/>
              <a:t>Служение достижению целей ?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92480" cy="1143000"/>
          </a:xfrm>
        </p:spPr>
        <p:txBody>
          <a:bodyPr>
            <a:noAutofit/>
          </a:bodyPr>
          <a:lstStyle/>
          <a:p>
            <a:pPr marL="987425" indent="-987425"/>
            <a:r>
              <a:rPr lang="ru-RU" sz="3200" dirty="0" smtClean="0">
                <a:solidFill>
                  <a:srgbClr val="1D2E75"/>
                </a:solidFill>
              </a:rPr>
              <a:t>Служение достижению целей создания НКО</a:t>
            </a:r>
            <a:endParaRPr lang="ru-RU" sz="3200" dirty="0">
              <a:solidFill>
                <a:srgbClr val="1D2E7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11</a:t>
            </a:fld>
            <a:endParaRPr kumimoji="0"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683568" y="1484784"/>
            <a:ext cx="7931224" cy="4525963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Требования по </a:t>
            </a:r>
            <a:r>
              <a:rPr lang="ru-RU" sz="2800" b="1" dirty="0" smtClean="0"/>
              <a:t>направлениям</a:t>
            </a:r>
            <a:r>
              <a:rPr lang="ru-RU" dirty="0" smtClean="0"/>
              <a:t> использования доходов (прежде всего по доле средств, направляемых на оплату персонала) 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Требования  по </a:t>
            </a:r>
            <a:r>
              <a:rPr lang="ru-RU" sz="2800" b="1" dirty="0" smtClean="0"/>
              <a:t>срокам</a:t>
            </a:r>
            <a:r>
              <a:rPr lang="ru-RU" dirty="0" smtClean="0"/>
              <a:t> расходования полученных </a:t>
            </a:r>
            <a:r>
              <a:rPr lang="ru-RU" dirty="0" smtClean="0"/>
              <a:t>средств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marL="88900" indent="20638">
              <a:buNone/>
            </a:pPr>
            <a:r>
              <a:rPr lang="ru-RU" dirty="0" smtClean="0"/>
              <a:t>За основу могут быть приняты положения ФЗ «О благотворительной деятельности и благотворительных организациях»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Реализация </a:t>
            </a:r>
            <a:r>
              <a:rPr lang="ru-RU" dirty="0"/>
              <a:t>продукции, аналогичной продукции, получаемой в </a:t>
            </a:r>
            <a:r>
              <a:rPr lang="ru-RU" dirty="0" smtClean="0"/>
              <a:t>ОД </a:t>
            </a:r>
            <a:r>
              <a:rPr lang="ru-RU" dirty="0"/>
              <a:t>(платные студенты</a:t>
            </a:r>
            <a:r>
              <a:rPr lang="ru-RU" dirty="0" smtClean="0"/>
              <a:t>)</a:t>
            </a:r>
          </a:p>
          <a:p>
            <a:r>
              <a:rPr lang="ru-RU" dirty="0" smtClean="0"/>
              <a:t>Деятельность</a:t>
            </a:r>
            <a:r>
              <a:rPr lang="ru-RU" dirty="0" smtClean="0"/>
              <a:t>, удовлетворяющая сопутствующие потребности лиц, на которых направлена </a:t>
            </a:r>
            <a:r>
              <a:rPr lang="ru-RU" dirty="0" smtClean="0"/>
              <a:t>ОД </a:t>
            </a:r>
            <a:r>
              <a:rPr lang="ru-RU" dirty="0" smtClean="0"/>
              <a:t>(питание учащихся, изготовление и продажа информационных материалов, сувениров, и т.п.)</a:t>
            </a:r>
          </a:p>
          <a:p>
            <a:r>
              <a:rPr lang="ru-RU" smtClean="0"/>
              <a:t>Производство </a:t>
            </a:r>
            <a:r>
              <a:rPr lang="ru-RU" dirty="0" smtClean="0"/>
              <a:t>и реализация продукции, аналогичной используемой в </a:t>
            </a:r>
            <a:r>
              <a:rPr lang="ru-RU" dirty="0" smtClean="0"/>
              <a:t>ОД (изготовление и продажа </a:t>
            </a:r>
            <a:r>
              <a:rPr lang="ru-RU" dirty="0" smtClean="0"/>
              <a:t>театром декораций)</a:t>
            </a:r>
          </a:p>
          <a:p>
            <a:r>
              <a:rPr lang="ru-RU" dirty="0" smtClean="0"/>
              <a:t>Др.</a:t>
            </a:r>
            <a:r>
              <a:rPr lang="ru-RU" dirty="0" smtClean="0"/>
              <a:t>? </a:t>
            </a:r>
          </a:p>
          <a:p>
            <a:r>
              <a:rPr lang="ru-RU" dirty="0" smtClean="0"/>
              <a:t>Запрет на участие в КО?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12</a:t>
            </a:fld>
            <a:endParaRPr kumimoji="0" lang="en-US"/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Соответствие целям создания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6519488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892480" cy="1143000"/>
          </a:xfrm>
        </p:spPr>
        <p:txBody>
          <a:bodyPr>
            <a:noAutofit/>
          </a:bodyPr>
          <a:lstStyle/>
          <a:p>
            <a:pPr marL="987425" indent="-987425"/>
            <a:r>
              <a:rPr lang="ru-RU" sz="3200" dirty="0" smtClean="0">
                <a:solidFill>
                  <a:srgbClr val="1D2E75"/>
                </a:solidFill>
              </a:rPr>
              <a:t>Обеспечение действенных механизмов контроля за деятельностью НО со стороны его учредителей (членов)</a:t>
            </a:r>
            <a:endParaRPr lang="ru-RU" sz="2800" dirty="0" smtClean="0">
              <a:solidFill>
                <a:srgbClr val="1D2E7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23528" y="1988840"/>
            <a:ext cx="8496944" cy="4032448"/>
          </a:xfrm>
        </p:spPr>
        <p:txBody>
          <a:bodyPr>
            <a:noAutofit/>
          </a:bodyPr>
          <a:lstStyle/>
          <a:p>
            <a:r>
              <a:rPr lang="ru-RU" sz="2500" dirty="0" smtClean="0"/>
              <a:t>Должны получить четкую и детальную регламентацию:</a:t>
            </a:r>
          </a:p>
          <a:p>
            <a:r>
              <a:rPr lang="ru-RU" sz="2500" dirty="0" smtClean="0"/>
              <a:t>1) права и обязанности учредителей (членов) НО, прежде всего на получение информации, ответственность должностных лиц за нарушение этих прав</a:t>
            </a:r>
          </a:p>
          <a:p>
            <a:r>
              <a:rPr lang="ru-RU" sz="2500" dirty="0" smtClean="0"/>
              <a:t>2) компетенция высшего органа управления НО</a:t>
            </a:r>
          </a:p>
          <a:p>
            <a:r>
              <a:rPr lang="ru-RU" sz="2500" dirty="0" smtClean="0"/>
              <a:t>3) порядок созыва заседаний этого органа, порядок его подготовки и проведения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284984"/>
            <a:ext cx="8229600" cy="1080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dirty="0" smtClean="0">
                <a:solidFill>
                  <a:schemeClr val="accent4">
                    <a:lumMod val="75000"/>
                  </a:schemeClr>
                </a:solidFill>
                <a:hlinkClick r:id="rId2"/>
              </a:rPr>
              <a:t>http://www.hse.ru</a:t>
            </a:r>
            <a:r>
              <a:rPr lang="en-US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endParaRPr lang="ru-RU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тел. +7 (495) 772-95-90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25960"/>
            <a:ext cx="82296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75000"/>
                  </a:schemeClr>
                </a:solidFill>
              </a:rPr>
              <a:t>Спасибо за внимание!</a:t>
            </a:r>
            <a:endParaRPr lang="ru-RU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14</a:t>
            </a:fld>
            <a:endParaRPr kumimoji="0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Прямая со стрелкой 15"/>
          <p:cNvCxnSpPr>
            <a:stCxn id="2" idx="2"/>
            <a:endCxn id="7" idx="0"/>
          </p:cNvCxnSpPr>
          <p:nvPr/>
        </p:nvCxnSpPr>
        <p:spPr>
          <a:xfrm>
            <a:off x="1542492" y="2766938"/>
            <a:ext cx="0" cy="1080120"/>
          </a:xfrm>
          <a:prstGeom prst="straightConnector1">
            <a:avLst/>
          </a:prstGeom>
          <a:ln w="857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stCxn id="5" idx="2"/>
            <a:endCxn id="8" idx="0"/>
          </p:cNvCxnSpPr>
          <p:nvPr/>
        </p:nvCxnSpPr>
        <p:spPr>
          <a:xfrm>
            <a:off x="4577172" y="2766938"/>
            <a:ext cx="66836" cy="1094110"/>
          </a:xfrm>
          <a:prstGeom prst="straightConnector1">
            <a:avLst/>
          </a:prstGeom>
          <a:ln w="857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2"/>
            <a:endCxn id="10" idx="0"/>
          </p:cNvCxnSpPr>
          <p:nvPr/>
        </p:nvCxnSpPr>
        <p:spPr>
          <a:xfrm>
            <a:off x="7601508" y="2766938"/>
            <a:ext cx="76944" cy="1094110"/>
          </a:xfrm>
          <a:prstGeom prst="straightConnector1">
            <a:avLst/>
          </a:prstGeom>
          <a:ln w="857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97160" y="1254770"/>
            <a:ext cx="2890664" cy="1512168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Повышение качества услуг в отдельных отраслях социальной сферы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784976" cy="114300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1D2E75"/>
                </a:solidFill>
              </a:rPr>
              <a:t>Задачи, обсуждаемые в связи с функционированием «третьего» сектора</a:t>
            </a:r>
            <a:endParaRPr lang="ru-RU" sz="3200" dirty="0">
              <a:solidFill>
                <a:srgbClr val="1D2E75"/>
              </a:solidFill>
            </a:endParaRPr>
          </a:p>
        </p:txBody>
      </p:sp>
      <p:sp>
        <p:nvSpPr>
          <p:cNvPr id="5" name="Содержимое 1"/>
          <p:cNvSpPr txBox="1">
            <a:spLocks/>
          </p:cNvSpPr>
          <p:nvPr/>
        </p:nvSpPr>
        <p:spPr>
          <a:xfrm>
            <a:off x="3131840" y="1254770"/>
            <a:ext cx="2890664" cy="151216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>
            <a:normAutofit fontScale="85000" lnSpcReduction="2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700" dirty="0" smtClean="0">
                <a:solidFill>
                  <a:schemeClr val="tx1"/>
                </a:solidFill>
              </a:rPr>
              <a:t>Повышение эффективности</a:t>
            </a:r>
            <a:r>
              <a:rPr lang="ru-RU" sz="2700" dirty="0">
                <a:solidFill>
                  <a:schemeClr val="tx1"/>
                </a:solidFill>
              </a:rPr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расходования бюджетных средств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1"/>
          <p:cNvSpPr txBox="1">
            <a:spLocks/>
          </p:cNvSpPr>
          <p:nvPr/>
        </p:nvSpPr>
        <p:spPr>
          <a:xfrm>
            <a:off x="6156176" y="1256502"/>
            <a:ext cx="2890664" cy="151043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>
            <a:no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400" dirty="0" smtClean="0"/>
              <a:t>Обеспечение развития сектора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1"/>
          <p:cNvSpPr txBox="1">
            <a:spLocks/>
          </p:cNvSpPr>
          <p:nvPr/>
        </p:nvSpPr>
        <p:spPr>
          <a:xfrm>
            <a:off x="97160" y="3847058"/>
            <a:ext cx="2890664" cy="23762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 fontScale="62500" lnSpcReduction="20000"/>
          </a:bodyPr>
          <a:lstStyle/>
          <a:p>
            <a:pPr marL="365760" indent="-256032">
              <a:spcBef>
                <a:spcPts val="400"/>
              </a:spcBef>
              <a:buClr>
                <a:schemeClr val="accent1"/>
              </a:buClr>
              <a:buSzPct val="68000"/>
            </a:pPr>
            <a:r>
              <a:rPr lang="ru-RU" sz="2700" dirty="0" smtClean="0"/>
              <a:t>Привлечение НКО к оказанию услуг в образовании, культуре, др. отраслях путем применения специальных (отдельных) бюджетных инструментов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1"/>
          <p:cNvSpPr txBox="1">
            <a:spLocks/>
          </p:cNvSpPr>
          <p:nvPr/>
        </p:nvSpPr>
        <p:spPr>
          <a:xfrm>
            <a:off x="3203848" y="3861048"/>
            <a:ext cx="2880320" cy="2376264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85000" lnSpcReduction="10000"/>
          </a:bodyPr>
          <a:lstStyle/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sz="2700" dirty="0"/>
              <a:t>Привлечение НКО к оказанию </a:t>
            </a:r>
            <a:r>
              <a:rPr lang="ru-RU" sz="2700" dirty="0" smtClean="0"/>
              <a:t>услуг на основе </a:t>
            </a:r>
            <a:r>
              <a:rPr lang="ru-RU" sz="2700" dirty="0">
                <a:solidFill>
                  <a:schemeClr val="tx1"/>
                </a:solidFill>
              </a:rPr>
              <a:t>конкурентных  </a:t>
            </a:r>
            <a:r>
              <a:rPr lang="ru-RU" sz="2700" dirty="0" smtClean="0">
                <a:solidFill>
                  <a:schemeClr val="tx1"/>
                </a:solidFill>
              </a:rPr>
              <a:t>финансовых</a:t>
            </a:r>
          </a:p>
          <a:p>
            <a:pPr marL="365760" lvl="0" indent="-256032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ru-RU" sz="2700" dirty="0" smtClean="0">
                <a:solidFill>
                  <a:schemeClr val="tx1"/>
                </a:solidFill>
              </a:rPr>
              <a:t>   механизмов</a:t>
            </a:r>
            <a:endParaRPr kumimoji="0" lang="ru-RU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1"/>
          <p:cNvSpPr txBox="1">
            <a:spLocks/>
          </p:cNvSpPr>
          <p:nvPr/>
        </p:nvSpPr>
        <p:spPr>
          <a:xfrm>
            <a:off x="6233120" y="3861048"/>
            <a:ext cx="2890664" cy="237453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000" dirty="0" smtClean="0"/>
              <a:t>Предоставление прямой и косвенной государственной (муниципальной) поддержки</a:t>
            </a:r>
          </a:p>
        </p:txBody>
      </p:sp>
      <p:sp>
        <p:nvSpPr>
          <p:cNvPr id="11" name="Содержимое 1"/>
          <p:cNvSpPr txBox="1">
            <a:spLocks/>
          </p:cNvSpPr>
          <p:nvPr/>
        </p:nvSpPr>
        <p:spPr>
          <a:xfrm>
            <a:off x="1979712" y="2996952"/>
            <a:ext cx="5112568" cy="432048"/>
          </a:xfrm>
          <a:prstGeom prst="rect">
            <a:avLst/>
          </a:prstGeom>
          <a:gradFill>
            <a:gsLst>
              <a:gs pos="0">
                <a:schemeClr val="accent1">
                  <a:tint val="62000"/>
                  <a:satMod val="180000"/>
                  <a:alpha val="29000"/>
                </a:schemeClr>
              </a:gs>
              <a:gs pos="65000">
                <a:schemeClr val="accent1">
                  <a:tint val="32000"/>
                  <a:satMod val="250000"/>
                </a:schemeClr>
              </a:gs>
              <a:gs pos="100000">
                <a:schemeClr val="accent1">
                  <a:tint val="23000"/>
                  <a:satMod val="300000"/>
                </a:schemeClr>
              </a:gs>
            </a:gsLst>
          </a:gra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b">
            <a:normAutofit fontScale="92500" lnSpcReduction="20000"/>
          </a:bodyPr>
          <a:lstStyle/>
          <a:p>
            <a:pPr marL="365760" marR="0" lvl="0" indent="-256032" algn="ctr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lang="ru-RU" sz="2700" noProof="0" dirty="0" smtClean="0"/>
              <a:t>Способы решения</a:t>
            </a:r>
            <a:endParaRPr kumimoji="0" lang="ru-RU" sz="2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7" name="Номер слайда 3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2</a:t>
            </a:fld>
            <a:endParaRPr kumimoji="0"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 «Законотворческий». Пример – реформа бюджетного сектора (83-ФЗ)</a:t>
            </a:r>
          </a:p>
          <a:p>
            <a:r>
              <a:rPr lang="ru-RU" dirty="0" smtClean="0"/>
              <a:t>Плюсы</a:t>
            </a:r>
          </a:p>
          <a:p>
            <a:r>
              <a:rPr lang="ru-RU" dirty="0"/>
              <a:t>С</a:t>
            </a:r>
            <a:r>
              <a:rPr lang="ru-RU" dirty="0" smtClean="0"/>
              <a:t>охранение </a:t>
            </a:r>
            <a:r>
              <a:rPr lang="ru-RU" dirty="0"/>
              <a:t>старого становится </a:t>
            </a:r>
            <a:r>
              <a:rPr lang="ru-RU" dirty="0" smtClean="0"/>
              <a:t>сложным</a:t>
            </a:r>
            <a:r>
              <a:rPr lang="ru-RU" dirty="0"/>
              <a:t>, </a:t>
            </a:r>
            <a:r>
              <a:rPr lang="ru-RU" dirty="0" smtClean="0"/>
              <a:t>придется </a:t>
            </a:r>
            <a:r>
              <a:rPr lang="ru-RU" dirty="0"/>
              <a:t>отменять </a:t>
            </a:r>
            <a:r>
              <a:rPr lang="ru-RU" dirty="0" smtClean="0"/>
              <a:t>принятый ФЗ</a:t>
            </a:r>
          </a:p>
          <a:p>
            <a:r>
              <a:rPr lang="ru-RU" dirty="0" smtClean="0"/>
              <a:t>Минусы</a:t>
            </a:r>
          </a:p>
          <a:p>
            <a:r>
              <a:rPr lang="ru-RU" dirty="0"/>
              <a:t>Все вопросы решаются в рамках и на языке (правовые нормы) разрабатываемого законопроекта, где нет места </a:t>
            </a:r>
            <a:r>
              <a:rPr lang="ru-RU" dirty="0" smtClean="0"/>
              <a:t>глубокому анализу целей, задач </a:t>
            </a:r>
            <a:r>
              <a:rPr lang="ru-RU" dirty="0"/>
              <a:t>и </a:t>
            </a:r>
            <a:r>
              <a:rPr lang="ru-RU" dirty="0" smtClean="0"/>
              <a:t>способов преобразований</a:t>
            </a:r>
          </a:p>
          <a:p>
            <a:r>
              <a:rPr lang="ru-RU" dirty="0" smtClean="0"/>
              <a:t>2. «Концептуальный» </a:t>
            </a:r>
          </a:p>
          <a:p>
            <a:r>
              <a:rPr lang="ru-RU" dirty="0" smtClean="0"/>
              <a:t>Плюсы </a:t>
            </a:r>
          </a:p>
          <a:p>
            <a:r>
              <a:rPr lang="ru-RU" dirty="0" smtClean="0"/>
              <a:t>Анализ различных вариантов реформы и выбор наиболее эффективного</a:t>
            </a:r>
          </a:p>
          <a:p>
            <a:r>
              <a:rPr lang="ru-RU" dirty="0" smtClean="0"/>
              <a:t>Минусы </a:t>
            </a:r>
          </a:p>
          <a:p>
            <a:r>
              <a:rPr lang="ru-RU" dirty="0" smtClean="0"/>
              <a:t>Опасность «</a:t>
            </a:r>
            <a:r>
              <a:rPr lang="ru-RU" dirty="0" err="1" smtClean="0"/>
              <a:t>забалтывания</a:t>
            </a:r>
            <a:r>
              <a:rPr lang="ru-RU" dirty="0" smtClean="0"/>
              <a:t>» без перехода к реальным действиям   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4" name="Название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Подходы к решению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251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 anchor="t">
            <a:noAutofit/>
          </a:bodyPr>
          <a:lstStyle/>
          <a:p>
            <a:r>
              <a:rPr lang="ru-RU" dirty="0" smtClean="0">
                <a:solidFill>
                  <a:srgbClr val="1D2E75"/>
                </a:solidFill>
              </a:rPr>
              <a:t>Обеспечение развития «Третьего» сектора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95536" y="3861048"/>
            <a:ext cx="3960440" cy="1938992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Принятие НКО дополнительных обязательств, прежде всего по использованию денежных средств</a:t>
            </a:r>
            <a:endParaRPr lang="ru-RU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788024" y="3861048"/>
            <a:ext cx="3816424" cy="2062103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200" dirty="0"/>
              <a:t>Налоговые льготы и иные формы поддержки </a:t>
            </a:r>
            <a:r>
              <a:rPr lang="ru-RU" sz="3200" dirty="0" smtClean="0"/>
              <a:t>НКО</a:t>
            </a:r>
            <a:endParaRPr lang="ru-RU" sz="3200" dirty="0"/>
          </a:p>
        </p:txBody>
      </p:sp>
      <p:sp>
        <p:nvSpPr>
          <p:cNvPr id="10" name="Двойная стрелка влево/вверх 9"/>
          <p:cNvSpPr/>
          <p:nvPr/>
        </p:nvSpPr>
        <p:spPr>
          <a:xfrm flipV="1">
            <a:off x="6401696" y="2003588"/>
            <a:ext cx="402552" cy="178545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2744036" y="1484784"/>
            <a:ext cx="3600400" cy="1815882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Принцип - поддержка в обмен на обязательства</a:t>
            </a:r>
            <a:endParaRPr lang="ru-RU" sz="2800" b="1" dirty="0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14" name="Двойная стрелка влево/вверх 13"/>
          <p:cNvSpPr/>
          <p:nvPr/>
        </p:nvSpPr>
        <p:spPr>
          <a:xfrm flipH="1" flipV="1">
            <a:off x="2267744" y="2003588"/>
            <a:ext cx="432048" cy="1785452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68952" cy="926976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1D2E75"/>
                </a:solidFill>
              </a:rPr>
              <a:t>Проблемы правового регулирования НКО</a:t>
            </a:r>
            <a:endParaRPr lang="ru-RU" sz="4400" dirty="0">
              <a:solidFill>
                <a:srgbClr val="1D2E7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5</a:t>
            </a:fld>
            <a:endParaRPr kumimoji="0" lang="en-US"/>
          </a:p>
        </p:txBody>
      </p:sp>
      <p:sp>
        <p:nvSpPr>
          <p:cNvPr id="5" name="TextBox 4"/>
          <p:cNvSpPr txBox="1"/>
          <p:nvPr/>
        </p:nvSpPr>
        <p:spPr>
          <a:xfrm>
            <a:off x="251521" y="1556792"/>
            <a:ext cx="864096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2400" dirty="0" smtClean="0"/>
              <a:t>Главная проблема – отсутствие эффективных механизмов обеспечения соответствия деятельности НКО их миссии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7504" y="3507973"/>
            <a:ext cx="2232248" cy="23895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92000"/>
              </a:lnSpc>
            </a:pPr>
            <a:r>
              <a:rPr lang="ru-RU" dirty="0" smtClean="0"/>
              <a:t>Неразвитость механизмов контроля решений исполнительных органов НКО со стороны их</a:t>
            </a:r>
            <a:endParaRPr lang="ru-RU" dirty="0"/>
          </a:p>
          <a:p>
            <a:pPr algn="just">
              <a:lnSpc>
                <a:spcPct val="92000"/>
              </a:lnSpc>
            </a:pPr>
            <a:r>
              <a:rPr lang="ru-RU" dirty="0" smtClean="0"/>
              <a:t>учредителей, (членов) 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424776" y="3501008"/>
            <a:ext cx="2088232" cy="26587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03000"/>
              </a:lnSpc>
            </a:pPr>
            <a:r>
              <a:rPr lang="ru-RU" dirty="0" smtClean="0"/>
              <a:t>Отсутствие правовых основ реализации социально значимых инициатив лиц, желающих участвовать в управлении НКО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614512" y="3501008"/>
            <a:ext cx="2088232" cy="23762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105000"/>
              </a:lnSpc>
            </a:pPr>
            <a:r>
              <a:rPr lang="ru-RU" sz="2000" dirty="0" err="1" smtClean="0"/>
              <a:t>Недостаточ-ный</a:t>
            </a:r>
            <a:r>
              <a:rPr lang="ru-RU" sz="2000" dirty="0" smtClean="0"/>
              <a:t> уровень регулирования </a:t>
            </a:r>
            <a:r>
              <a:rPr lang="ru-RU" sz="2000" dirty="0" err="1" smtClean="0"/>
              <a:t>предприни-мательской</a:t>
            </a:r>
            <a:r>
              <a:rPr lang="ru-RU" sz="2000" dirty="0" smtClean="0"/>
              <a:t> деятельности НКО</a:t>
            </a:r>
            <a:endParaRPr lang="ru-RU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6876256" y="3501008"/>
            <a:ext cx="2088232" cy="159274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</a:pPr>
            <a:r>
              <a:rPr lang="ru-RU" dirty="0" smtClean="0"/>
              <a:t>Недостаточный уровень регулирования вопросов использования средств НКО </a:t>
            </a:r>
            <a:endParaRPr lang="ru-RU" dirty="0"/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1331640" y="2780928"/>
            <a:ext cx="0" cy="720080"/>
          </a:xfrm>
          <a:prstGeom prst="straightConnector1">
            <a:avLst/>
          </a:prstGeom>
          <a:ln w="857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7" idx="0"/>
          </p:cNvCxnSpPr>
          <p:nvPr/>
        </p:nvCxnSpPr>
        <p:spPr>
          <a:xfrm flipH="1">
            <a:off x="3468892" y="2780928"/>
            <a:ext cx="22988" cy="720080"/>
          </a:xfrm>
          <a:prstGeom prst="straightConnector1">
            <a:avLst/>
          </a:prstGeom>
          <a:ln w="857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>
            <a:off x="5652120" y="2780928"/>
            <a:ext cx="0" cy="720080"/>
          </a:xfrm>
          <a:prstGeom prst="straightConnector1">
            <a:avLst/>
          </a:prstGeom>
          <a:ln w="857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>
            <a:off x="7812360" y="2780928"/>
            <a:ext cx="0" cy="720080"/>
          </a:xfrm>
          <a:prstGeom prst="straightConnector1">
            <a:avLst/>
          </a:prstGeom>
          <a:ln w="85725"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6636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1D2E75"/>
                </a:solidFill>
              </a:rPr>
              <a:t>Пути решения проблем</a:t>
            </a:r>
            <a:endParaRPr lang="ru-RU" dirty="0">
              <a:solidFill>
                <a:srgbClr val="1D2E75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647272" y="6520259"/>
            <a:ext cx="36576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51520" y="908720"/>
            <a:ext cx="8712968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/>
            <a:r>
              <a:rPr lang="en-US" sz="2000" b="1" dirty="0" smtClean="0">
                <a:solidFill>
                  <a:prstClr val="black"/>
                </a:solidFill>
              </a:rPr>
              <a:t>I. </a:t>
            </a:r>
            <a:r>
              <a:rPr lang="ru-RU" sz="2000" b="1" dirty="0" smtClean="0">
                <a:solidFill>
                  <a:prstClr val="black"/>
                </a:solidFill>
              </a:rPr>
              <a:t>Ревизия всего законодательства, регулирующего деятельность НКО</a:t>
            </a:r>
            <a:endParaRPr lang="ru-RU" sz="2000" b="1" dirty="0">
              <a:solidFill>
                <a:prstClr val="black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3577173"/>
            <a:ext cx="8712968" cy="90024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lnSpc>
                <a:spcPct val="105000"/>
              </a:lnSpc>
            </a:pPr>
            <a:r>
              <a:rPr lang="en-US" sz="2500" b="1" dirty="0" smtClean="0">
                <a:solidFill>
                  <a:prstClr val="black"/>
                </a:solidFill>
              </a:rPr>
              <a:t>II. </a:t>
            </a:r>
            <a:r>
              <a:rPr lang="ru-RU" sz="2500" b="1" dirty="0" smtClean="0">
                <a:solidFill>
                  <a:prstClr val="black"/>
                </a:solidFill>
              </a:rPr>
              <a:t>Введение новой формы НКО - некоммерческого общества (НО)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1758151"/>
            <a:ext cx="8280920" cy="1631216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</a:rPr>
              <a:t>Плюсы:</a:t>
            </a:r>
          </a:p>
          <a:p>
            <a:r>
              <a:rPr lang="ru-RU" sz="2000" b="1" dirty="0" smtClean="0">
                <a:solidFill>
                  <a:prstClr val="black"/>
                </a:solidFill>
              </a:rPr>
              <a:t>	</a:t>
            </a:r>
            <a:r>
              <a:rPr lang="ru-RU" dirty="0" smtClean="0">
                <a:solidFill>
                  <a:prstClr val="black"/>
                </a:solidFill>
              </a:rPr>
              <a:t>Системность решения</a:t>
            </a:r>
            <a:endParaRPr lang="ru-RU" sz="2000" dirty="0" smtClean="0">
              <a:solidFill>
                <a:prstClr val="black"/>
              </a:solidFill>
            </a:endParaRPr>
          </a:p>
          <a:p>
            <a:r>
              <a:rPr lang="ru-RU" sz="2000" b="1" dirty="0" smtClean="0">
                <a:solidFill>
                  <a:prstClr val="black"/>
                </a:solidFill>
              </a:rPr>
              <a:t>Недостатки:</a:t>
            </a:r>
            <a:endParaRPr lang="ru-RU" sz="800" b="1" dirty="0" smtClean="0">
              <a:solidFill>
                <a:prstClr val="black"/>
              </a:solidFill>
            </a:endParaRPr>
          </a:p>
          <a:p>
            <a:pPr marL="354013"/>
            <a:r>
              <a:rPr lang="ru-RU" b="1" dirty="0" smtClean="0">
                <a:solidFill>
                  <a:prstClr val="black"/>
                </a:solidFill>
              </a:rPr>
              <a:t>	</a:t>
            </a:r>
            <a:r>
              <a:rPr lang="ru-RU" dirty="0" smtClean="0">
                <a:solidFill>
                  <a:prstClr val="black"/>
                </a:solidFill>
              </a:rPr>
              <a:t>Значительные сроки проведения такой работы</a:t>
            </a:r>
          </a:p>
          <a:p>
            <a:pPr marL="354013"/>
            <a:endParaRPr lang="ru-RU" sz="400" b="1" dirty="0" smtClean="0">
              <a:solidFill>
                <a:prstClr val="black"/>
              </a:solidFill>
            </a:endParaRPr>
          </a:p>
          <a:p>
            <a:pPr marL="354013"/>
            <a:r>
              <a:rPr lang="ru-RU" b="1" dirty="0" smtClean="0">
                <a:solidFill>
                  <a:prstClr val="black"/>
                </a:solidFill>
              </a:rPr>
              <a:t>	</a:t>
            </a:r>
            <a:r>
              <a:rPr lang="ru-RU" b="1" dirty="0" smtClean="0">
                <a:solidFill>
                  <a:srgbClr val="FF0000"/>
                </a:solidFill>
              </a:rPr>
              <a:t>Навязывание изменений сверху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755576" y="4615388"/>
            <a:ext cx="8208912" cy="19389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prstClr val="black"/>
                </a:solidFill>
              </a:rPr>
              <a:t>Плюсы:</a:t>
            </a:r>
          </a:p>
          <a:p>
            <a:pPr marL="900113" indent="-900113"/>
            <a:r>
              <a:rPr lang="ru-RU" sz="2000" b="1" dirty="0" smtClean="0">
                <a:solidFill>
                  <a:prstClr val="black"/>
                </a:solidFill>
              </a:rPr>
              <a:t>	</a:t>
            </a:r>
            <a:r>
              <a:rPr lang="ru-RU" sz="2000" dirty="0" smtClean="0">
                <a:solidFill>
                  <a:prstClr val="black"/>
                </a:solidFill>
              </a:rPr>
              <a:t>Возможность правового оформления в достаточно сжатые сроки</a:t>
            </a:r>
          </a:p>
          <a:p>
            <a:r>
              <a:rPr lang="ru-RU" sz="2000" b="1" dirty="0" smtClean="0">
                <a:solidFill>
                  <a:prstClr val="black"/>
                </a:solidFill>
              </a:rPr>
              <a:t>	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Естественность и </a:t>
            </a:r>
            <a:r>
              <a:rPr lang="ru-RU" b="1" dirty="0" err="1" smtClean="0">
                <a:solidFill>
                  <a:schemeClr val="accent1">
                    <a:lumMod val="75000"/>
                  </a:schemeClr>
                </a:solidFill>
              </a:rPr>
              <a:t>эвалюционность</a:t>
            </a:r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</a:rPr>
              <a:t>  изменений</a:t>
            </a:r>
          </a:p>
          <a:p>
            <a:r>
              <a:rPr lang="ru-RU" sz="2000" b="1" dirty="0" smtClean="0">
                <a:solidFill>
                  <a:prstClr val="black"/>
                </a:solidFill>
              </a:rPr>
              <a:t>Недостатки:</a:t>
            </a:r>
          </a:p>
          <a:p>
            <a:pPr marL="176213"/>
            <a:r>
              <a:rPr lang="ru-RU" sz="2000" b="1" dirty="0" smtClean="0">
                <a:solidFill>
                  <a:prstClr val="black"/>
                </a:solidFill>
              </a:rPr>
              <a:t>	</a:t>
            </a:r>
            <a:r>
              <a:rPr lang="ru-RU" sz="2000" dirty="0" smtClean="0">
                <a:solidFill>
                  <a:prstClr val="black"/>
                </a:solidFill>
              </a:rPr>
              <a:t>Отсутствие такой практики в РФ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9776"/>
            <a:ext cx="843528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1D2E75"/>
                </a:solidFill>
              </a:rPr>
              <a:t>Системный эффект от введения НО</a:t>
            </a:r>
            <a:endParaRPr lang="ru-RU" sz="3600" dirty="0">
              <a:solidFill>
                <a:srgbClr val="1D2E7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7</a:t>
            </a:fld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3600400" y="1628800"/>
            <a:ext cx="2771800" cy="9310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 defTabSz="8001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/>
              <a:t>НО (свойства, обеспечивающие гибкость формы)</a:t>
            </a:r>
            <a:endParaRPr lang="ru-RU" sz="20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1628800"/>
            <a:ext cx="3168352" cy="14773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НО (свойства, обеспечивающие соответствие деятельности НКО заявленной миссии)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179512" y="4941168"/>
            <a:ext cx="316835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Усиление мер гос. поддержки, в </a:t>
            </a:r>
            <a:r>
              <a:rPr lang="ru-RU" sz="2000" b="1" dirty="0" err="1" smtClean="0"/>
              <a:t>т.ч</a:t>
            </a:r>
            <a:r>
              <a:rPr lang="ru-RU" sz="2000" b="1" dirty="0" smtClean="0"/>
              <a:t>. налоговые льготы</a:t>
            </a:r>
            <a:endParaRPr lang="ru-RU" sz="20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79512" y="3573016"/>
            <a:ext cx="3168352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/>
              <a:t>Рост доверия со стороны государства и общества к НО</a:t>
            </a:r>
            <a:endParaRPr lang="ru-RU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588224" y="3429000"/>
            <a:ext cx="2376264" cy="101566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b="1" dirty="0" smtClean="0"/>
              <a:t>Естественная трансформация сектора НКО</a:t>
            </a:r>
            <a:endParaRPr lang="ru-RU" sz="20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3600400" y="3717032"/>
            <a:ext cx="2771800" cy="163121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/>
              <a:t>Переход существующих НКО в НО,</a:t>
            </a:r>
            <a:br>
              <a:rPr lang="ru-RU" sz="2000" b="1" dirty="0" smtClean="0"/>
            </a:br>
            <a:r>
              <a:rPr lang="ru-RU" sz="2000" b="1" dirty="0" smtClean="0"/>
              <a:t>создание новых НКО в форме НО</a:t>
            </a:r>
          </a:p>
        </p:txBody>
      </p:sp>
      <p:sp>
        <p:nvSpPr>
          <p:cNvPr id="26" name="Стрелка вниз 25"/>
          <p:cNvSpPr/>
          <p:nvPr/>
        </p:nvSpPr>
        <p:spPr>
          <a:xfrm>
            <a:off x="1475656" y="4551632"/>
            <a:ext cx="484632" cy="36004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елка вниз 26"/>
          <p:cNvSpPr/>
          <p:nvPr/>
        </p:nvSpPr>
        <p:spPr>
          <a:xfrm>
            <a:off x="4824536" y="2636912"/>
            <a:ext cx="395536" cy="1008112"/>
          </a:xfrm>
          <a:prstGeom prst="downArrow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6588224" y="1628800"/>
            <a:ext cx="2376264" cy="1311128"/>
          </a:xfrm>
          <a:prstGeom prst="rect">
            <a:avLst/>
          </a:prstGeom>
          <a:gradFill>
            <a:gsLst>
              <a:gs pos="0">
                <a:srgbClr val="99FF66"/>
              </a:gs>
              <a:gs pos="65000">
                <a:srgbClr val="99FF66"/>
              </a:gs>
              <a:gs pos="100000">
                <a:srgbClr val="99FF66"/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400" b="1" dirty="0" smtClean="0"/>
              <a:t>Повышение доверия к сектору</a:t>
            </a:r>
            <a:endParaRPr lang="ru-RU" sz="2400" b="1" dirty="0"/>
          </a:p>
        </p:txBody>
      </p:sp>
      <p:sp>
        <p:nvSpPr>
          <p:cNvPr id="30" name="Стрелка вниз 29"/>
          <p:cNvSpPr/>
          <p:nvPr/>
        </p:nvSpPr>
        <p:spPr>
          <a:xfrm flipV="1">
            <a:off x="7596336" y="2954440"/>
            <a:ext cx="484632" cy="432048"/>
          </a:xfrm>
          <a:prstGeom prst="down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углом вверх 30"/>
          <p:cNvSpPr/>
          <p:nvPr/>
        </p:nvSpPr>
        <p:spPr>
          <a:xfrm>
            <a:off x="3347864" y="5373216"/>
            <a:ext cx="1836712" cy="504056"/>
          </a:xfrm>
          <a:prstGeom prst="bentUpArrow">
            <a:avLst>
              <a:gd name="adj1" fmla="val 33778"/>
              <a:gd name="adj2" fmla="val 29389"/>
              <a:gd name="adj3" fmla="val 36704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Стрелка углом вверх 31"/>
          <p:cNvSpPr/>
          <p:nvPr/>
        </p:nvSpPr>
        <p:spPr>
          <a:xfrm>
            <a:off x="6372200" y="4437112"/>
            <a:ext cx="1656184" cy="576064"/>
          </a:xfrm>
          <a:prstGeom prst="bentUpArrow">
            <a:avLst>
              <a:gd name="adj1" fmla="val 33778"/>
              <a:gd name="adj2" fmla="val 29389"/>
              <a:gd name="adj3" fmla="val 3670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Стрелка вниз 32"/>
          <p:cNvSpPr/>
          <p:nvPr/>
        </p:nvSpPr>
        <p:spPr>
          <a:xfrm>
            <a:off x="1475656" y="3155716"/>
            <a:ext cx="484632" cy="360040"/>
          </a:xfrm>
          <a:prstGeom prst="down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 значимая миссия</a:t>
            </a:r>
          </a:p>
          <a:p>
            <a:pPr>
              <a:spcAft>
                <a:spcPts val="120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Гибкость формы</a:t>
            </a:r>
          </a:p>
          <a:p>
            <a:pPr>
              <a:spcAft>
                <a:spcPts val="120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Ограничения на предпринимательскую деятельность и использование доходов</a:t>
            </a:r>
          </a:p>
          <a:p>
            <a:pPr>
              <a:spcAft>
                <a:spcPts val="120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Детальная регламентация прав членов и механизмов их реализации</a:t>
            </a:r>
          </a:p>
          <a:p>
            <a:pPr>
              <a:spcAft>
                <a:spcPts val="1200"/>
              </a:spcAft>
            </a:pPr>
            <a:r>
              <a:rPr lang="ru-RU" sz="3200" dirty="0" smtClean="0">
                <a:solidFill>
                  <a:srgbClr val="000000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Прозрачность деятельности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92480" cy="114300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rgbClr val="1D2E75"/>
                </a:solidFill>
              </a:rPr>
              <a:t>Свойства некоммерческого общества</a:t>
            </a:r>
            <a:endParaRPr lang="ru-RU" sz="3600" dirty="0">
              <a:solidFill>
                <a:srgbClr val="1D2E7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8</a:t>
            </a:fld>
            <a:endParaRPr kumimoji="0"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251520" y="4005064"/>
            <a:ext cx="8712968" cy="17281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51520" y="1268760"/>
            <a:ext cx="8712968" cy="25202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92480" cy="1143000"/>
          </a:xfrm>
        </p:spPr>
        <p:txBody>
          <a:bodyPr>
            <a:noAutofit/>
          </a:bodyPr>
          <a:lstStyle/>
          <a:p>
            <a:pPr marL="900113" indent="-900113">
              <a:tabLst>
                <a:tab pos="265113" algn="l"/>
              </a:tabLst>
            </a:pPr>
            <a:r>
              <a:rPr lang="ru-RU" sz="3600" dirty="0" smtClean="0">
                <a:solidFill>
                  <a:srgbClr val="1D2E75"/>
                </a:solidFill>
              </a:rPr>
              <a:t>	</a:t>
            </a:r>
            <a:r>
              <a:rPr lang="ru-RU" sz="3200" dirty="0" smtClean="0">
                <a:solidFill>
                  <a:srgbClr val="1D2E75"/>
                </a:solidFill>
              </a:rPr>
              <a:t>Гибкость формы</a:t>
            </a:r>
            <a:endParaRPr lang="ru-RU" sz="3200" dirty="0">
              <a:solidFill>
                <a:srgbClr val="1D2E75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9</a:t>
            </a:fld>
            <a:endParaRPr kumimoji="0" lang="en-US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12777"/>
            <a:ext cx="8229600" cy="64807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Широкий спектр целей создания НО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95536" y="2422629"/>
            <a:ext cx="424847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prstClr val="black"/>
                </a:solidFill>
              </a:rPr>
              <a:t>социально значимая деятельность (требует конкретизации) </a:t>
            </a:r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788024" y="2638653"/>
            <a:ext cx="417646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324"/>
              </a:spcBef>
              <a:buClr>
                <a:srgbClr val="2DA2BF"/>
              </a:buClr>
            </a:pPr>
            <a:r>
              <a:rPr lang="ru-RU" sz="2000" dirty="0" smtClean="0">
                <a:solidFill>
                  <a:prstClr val="black"/>
                </a:solidFill>
              </a:rPr>
              <a:t>Цели социально ориентированных НКО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452796" y="4161854"/>
            <a:ext cx="82809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lvl="0" indent="-256032">
              <a:spcBef>
                <a:spcPts val="400"/>
              </a:spcBef>
              <a:buClr>
                <a:srgbClr val="2DA2BF"/>
              </a:buClr>
              <a:buSzPct val="68000"/>
              <a:buFont typeface="Wingdings 3"/>
              <a:buChar char=""/>
            </a:pPr>
            <a:r>
              <a:rPr lang="ru-RU" sz="2800" dirty="0" smtClean="0"/>
              <a:t>Возможность создания организации физическими и/или юридическими лицами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flipV="1">
            <a:off x="4211960" y="2420888"/>
            <a:ext cx="648072" cy="864096"/>
          </a:xfrm>
          <a:prstGeom prst="line">
            <a:avLst/>
          </a:prstGeom>
          <a:ln w="666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1090</TotalTime>
  <Words>646</Words>
  <Application>Microsoft Macintosh PowerPoint</Application>
  <PresentationFormat>Экран (4:3)</PresentationFormat>
  <Paragraphs>105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Открытая</vt:lpstr>
      <vt:lpstr>Концепция проекта  федерального закона  «О некоммерческом обществе»</vt:lpstr>
      <vt:lpstr>Задачи, обсуждаемые в связи с функционированием «третьего» сектора</vt:lpstr>
      <vt:lpstr>Подходы к решению задач</vt:lpstr>
      <vt:lpstr>Обеспечение развития «Третьего» сектора</vt:lpstr>
      <vt:lpstr>Проблемы правового регулирования НКО</vt:lpstr>
      <vt:lpstr>Пути решения проблем</vt:lpstr>
      <vt:lpstr>Системный эффект от введения НО</vt:lpstr>
      <vt:lpstr>Свойства некоммерческого общества</vt:lpstr>
      <vt:lpstr> Гибкость формы</vt:lpstr>
      <vt:lpstr>Ограничения на предпринимательскую деятельность</vt:lpstr>
      <vt:lpstr>Служение достижению целей создания НКО</vt:lpstr>
      <vt:lpstr>Соответствие целям создания</vt:lpstr>
      <vt:lpstr>Обеспечение действенных механизмов контроля за деятельностью НО со стороны его учредителей (членов)</vt:lpstr>
      <vt:lpstr>Спасибо за внимание!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закона о некоммерческом обществе </dc:title>
  <dc:creator>nlisin</dc:creator>
  <cp:lastModifiedBy>Борис</cp:lastModifiedBy>
  <cp:revision>115</cp:revision>
  <dcterms:created xsi:type="dcterms:W3CDTF">2012-05-17T10:28:13Z</dcterms:created>
  <dcterms:modified xsi:type="dcterms:W3CDTF">2012-05-20T17:10:39Z</dcterms:modified>
</cp:coreProperties>
</file>